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3" d="100"/>
          <a:sy n="73" d="100"/>
        </p:scale>
        <p:origin x="509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63BD-50EE-4F63-BC14-6189995FF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38027B-C025-4FDE-A688-DF94E73DC2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92BE7-650D-468E-BBF0-04D2D53C9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32288-C143-4411-AEF8-222C1591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9F8ED-0CDE-48E4-BBA5-E2581C4C0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137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A3C1F-D135-4C8D-924B-9AADBFE8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915FBF-CCA8-4F61-9B66-9E05553CF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3D576-AC2C-4EC6-AE76-11EA4DB1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12D14-6E5E-4154-9099-01AD727D9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FD610-7E03-495B-8699-405950E7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27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30A5AE-B85E-4686-8D6A-5E325186A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DFF91-C0EB-4082-AE8F-F10F5F59B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95ECE-DAC6-44A5-BF6D-89D4B3B4D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67961-60CC-46DE-8748-710092A86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3DFD-6E73-456E-9620-7A7B05C22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552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790D-2911-4DDC-9CA6-3F4E959F1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901F7-59FD-4160-B953-0718152B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AA555-3D27-4FA3-ADB3-D9E065F89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0A7D3-C41B-4BCC-B49A-11E035FD3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E0BE4-8982-467C-A9EA-BBB9437E6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899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9B487-4499-4107-866B-1E3529145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C15D9-D024-4F78-BCC1-835839E15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7E910-374C-4032-BB93-65EA773F1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0B9137-0B4B-4C77-A06E-3CB0FB2C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DBD25-09BA-4A41-96E4-B81747C3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476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6289A-5D1E-4341-8D0D-2AC345F9D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5B686-2695-4163-8E53-A956949D51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A938E-69B3-4263-868B-EF29C6905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1D059-510D-45DE-AC87-C123D4B5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47FFBE-5B45-4747-BDAB-27A0A91B5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CD62DC-DE68-4B86-8253-B92B4152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410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A5FF5-6F07-456A-BDBC-0CE146D1A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A0C9B-C374-4247-84AF-8A6EBC184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1564E-0484-452E-8FDC-014267C0B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FD772-3102-4539-A2C6-75D5D26E77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850550-31AB-4819-A033-ECCEE2E9D8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70C9F-DF7A-4BA0-A4BC-3C728239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5AAEC-A6D3-4E4C-A126-DF3C78A3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A2A00-4E02-472B-AC21-482444BCA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924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B3950-0489-4998-8B0F-BE08A437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C8783-7CB7-403A-98DF-259DA965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0DB979-4F48-4B73-9A18-0DE8DCE41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30146-F3CC-4C00-876A-F270F8B43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436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C298A5-F442-4C31-ABCE-B0BB0189D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80A06-4E74-4E24-8ADF-19540302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5595B-2215-428E-87AF-D1DC98D3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50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D447-BD96-4902-A45C-4340B85E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B1171-EBAF-438B-8D95-128DF8B8B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D6ABE3-21A2-4A8D-9002-875CBB54F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AACEB-AD18-4507-9730-FF738ABF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EBB985-2A72-4C3A-B21A-3B9FA8D7A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6F292-7614-4CF3-B9AE-3289C03F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24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B748C-3793-47C5-AD1A-008B4318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F356FB-5D9D-479D-B55F-4776D9666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56868-C254-4770-AA04-C035F96E9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B34A5-EEA3-4618-8F8D-C5EE30E87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86CB8-EE22-4204-999E-D984688BC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0D98A-27BC-4F12-94E2-C3C1B4B68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834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E03F3-043D-4750-8B3F-509659E6A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81786-DDD5-48C0-867F-43F5C933D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2920C-C216-46CD-9C60-04C0D9A1D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B183E-5D6F-4FED-B547-4F2B22FE4D6F}" type="datetimeFigureOut">
              <a:rPr lang="en-IN" smtClean="0"/>
              <a:t>18-06-2021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CA820-784D-4CB4-AFBC-A0F7C2575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A1AA2B-3F3F-4744-A149-44337B033B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CDBB8-D18E-492F-97BA-6705B231BD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16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f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fif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fif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9.sv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18" Type="http://schemas.openxmlformats.org/officeDocument/2006/relationships/image" Target="../media/image9.svg"/><Relationship Id="rId26" Type="http://schemas.openxmlformats.org/officeDocument/2006/relationships/image" Target="../media/image39.svg"/><Relationship Id="rId3" Type="http://schemas.openxmlformats.org/officeDocument/2006/relationships/image" Target="../media/image18.jpeg"/><Relationship Id="rId21" Type="http://schemas.openxmlformats.org/officeDocument/2006/relationships/image" Target="../media/image34.pn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17" Type="http://schemas.openxmlformats.org/officeDocument/2006/relationships/image" Target="../media/image8.png"/><Relationship Id="rId25" Type="http://schemas.openxmlformats.org/officeDocument/2006/relationships/image" Target="../media/image38.png"/><Relationship Id="rId2" Type="http://schemas.openxmlformats.org/officeDocument/2006/relationships/image" Target="../media/image17.jpeg"/><Relationship Id="rId16" Type="http://schemas.openxmlformats.org/officeDocument/2006/relationships/image" Target="../media/image31.jpe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24" Type="http://schemas.openxmlformats.org/officeDocument/2006/relationships/image" Target="../media/image37.jpeg"/><Relationship Id="rId5" Type="http://schemas.openxmlformats.org/officeDocument/2006/relationships/image" Target="../media/image20.jpeg"/><Relationship Id="rId15" Type="http://schemas.openxmlformats.org/officeDocument/2006/relationships/image" Target="../media/image30.svg"/><Relationship Id="rId23" Type="http://schemas.openxmlformats.org/officeDocument/2006/relationships/image" Target="../media/image36.png"/><Relationship Id="rId28" Type="http://schemas.openxmlformats.org/officeDocument/2006/relationships/image" Target="../media/image41.svg"/><Relationship Id="rId10" Type="http://schemas.openxmlformats.org/officeDocument/2006/relationships/image" Target="../media/image25.jpeg"/><Relationship Id="rId19" Type="http://schemas.openxmlformats.org/officeDocument/2006/relationships/image" Target="../media/image32.png"/><Relationship Id="rId4" Type="http://schemas.openxmlformats.org/officeDocument/2006/relationships/image" Target="../media/image19.jpeg"/><Relationship Id="rId9" Type="http://schemas.openxmlformats.org/officeDocument/2006/relationships/image" Target="../media/image24.gif"/><Relationship Id="rId14" Type="http://schemas.openxmlformats.org/officeDocument/2006/relationships/image" Target="../media/image29.png"/><Relationship Id="rId22" Type="http://schemas.openxmlformats.org/officeDocument/2006/relationships/image" Target="../media/image35.svg"/><Relationship Id="rId27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9.svg"/><Relationship Id="rId7" Type="http://schemas.openxmlformats.org/officeDocument/2006/relationships/image" Target="../media/image4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13AD2C5-0EB3-4967-850F-3C20AE99A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03" y="2374817"/>
            <a:ext cx="2480949" cy="20046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3150F8-5CBD-4AB3-9697-335A7061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949" y="609056"/>
            <a:ext cx="4074789" cy="800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3E7E85-3529-46FE-B9F1-FBD95D07F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431440">
            <a:off x="6890195" y="2499206"/>
            <a:ext cx="5150167" cy="953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CE4F1-5960-49ED-85FE-8915C16F5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052" y="4379424"/>
            <a:ext cx="5202585" cy="2271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0073012">
            <a:off x="16976" y="3234395"/>
            <a:ext cx="444656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About 15 percent of India is undernourished </a:t>
            </a:r>
          </a:p>
          <a:p>
            <a:r>
              <a:rPr lang="en-US" sz="1100" i="1" dirty="0" err="1"/>
              <a:t>Source:Theborgenproject</a:t>
            </a:r>
            <a:endParaRPr lang="en-US" sz="11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201" y="170244"/>
            <a:ext cx="2628900" cy="1743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99" y="170244"/>
            <a:ext cx="2619375" cy="1752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A6EBD1-0E05-48C1-8903-43893EEC04B8}"/>
              </a:ext>
            </a:extLst>
          </p:cNvPr>
          <p:cNvSpPr/>
          <p:nvPr/>
        </p:nvSpPr>
        <p:spPr>
          <a:xfrm>
            <a:off x="4353388" y="2321296"/>
            <a:ext cx="2920351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Hunger </a:t>
            </a:r>
          </a:p>
          <a:p>
            <a:pPr algn="ctr"/>
            <a:r>
              <a:rPr lang="en-US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The Biggest Fear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97EE1B-5246-4306-BB86-3E2077E5FA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851" y="4494119"/>
            <a:ext cx="2265636" cy="1730946"/>
          </a:xfrm>
          <a:prstGeom prst="rect">
            <a:avLst/>
          </a:prstGeom>
        </p:spPr>
      </p:pic>
      <p:pic>
        <p:nvPicPr>
          <p:cNvPr id="15" name="Graphic 14" descr="Table setting">
            <a:extLst>
              <a:ext uri="{FF2B5EF4-FFF2-40B4-BE49-F238E27FC236}">
                <a16:creationId xmlns:a16="http://schemas.microsoft.com/office/drawing/2014/main" id="{9280FEF6-5B53-4E72-A2C8-1B52B82F4C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706" y="6082657"/>
            <a:ext cx="726761" cy="4420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DAA3EFC-B1D2-4F9F-B8D0-26A825A6067D}"/>
              </a:ext>
            </a:extLst>
          </p:cNvPr>
          <p:cNvSpPr txBox="1"/>
          <p:nvPr/>
        </p:nvSpPr>
        <p:spPr>
          <a:xfrm>
            <a:off x="178899" y="6398343"/>
            <a:ext cx="1436253" cy="25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Bradley Hand ITC" panose="03070402050302030203" pitchFamily="66" charset="0"/>
              </a:rPr>
              <a:t>FEEDING SPOON</a:t>
            </a:r>
          </a:p>
        </p:txBody>
      </p:sp>
    </p:spTree>
    <p:extLst>
      <p:ext uri="{BB962C8B-B14F-4D97-AF65-F5344CB8AC3E}">
        <p14:creationId xmlns:p14="http://schemas.microsoft.com/office/powerpoint/2010/main" val="334120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BD988D-F329-42DE-8B5A-4EC1BE08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310" y="4713062"/>
            <a:ext cx="4847543" cy="19544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64" y="1054566"/>
            <a:ext cx="2757882" cy="2066925"/>
          </a:xfrm>
          <a:prstGeom prst="rect">
            <a:avLst/>
          </a:prstGeom>
        </p:spPr>
      </p:pic>
      <p:pic>
        <p:nvPicPr>
          <p:cNvPr id="1027" name="f_kq27u1gf5" descr="f_kq27u1gf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52" y="190523"/>
            <a:ext cx="4847542" cy="2065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f_kq27u1fc1" descr="f_kq27u1fc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078" y="188874"/>
            <a:ext cx="2884409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935236-76D4-4EFA-B528-2207DD97E9CA}"/>
              </a:ext>
            </a:extLst>
          </p:cNvPr>
          <p:cNvSpPr/>
          <p:nvPr/>
        </p:nvSpPr>
        <p:spPr>
          <a:xfrm>
            <a:off x="3606707" y="2721114"/>
            <a:ext cx="4308231" cy="141577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Food Wastage </a:t>
            </a:r>
          </a:p>
          <a:p>
            <a:pPr algn="ctr"/>
            <a:r>
              <a:rPr lang="en-US" sz="3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The Biggest Crime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BAC6AD-166E-460C-9075-D326F10DE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4001" y="4364548"/>
            <a:ext cx="2118194" cy="1961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2D3131-277A-40C5-B52B-C6BA670230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47" y="4136886"/>
            <a:ext cx="2416772" cy="2416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226E6-30C9-41C0-88B8-DDB2EDF8B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6693" y="2515982"/>
            <a:ext cx="3081177" cy="2010468"/>
          </a:xfrm>
          <a:prstGeom prst="rect">
            <a:avLst/>
          </a:prstGeom>
        </p:spPr>
      </p:pic>
      <p:pic>
        <p:nvPicPr>
          <p:cNvPr id="11" name="Graphic 10" descr="Table setting">
            <a:extLst>
              <a:ext uri="{FF2B5EF4-FFF2-40B4-BE49-F238E27FC236}">
                <a16:creationId xmlns:a16="http://schemas.microsoft.com/office/drawing/2014/main" id="{5BBB1573-42A6-4D85-80A1-1828321EAA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0954" y="189537"/>
            <a:ext cx="726761" cy="442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486175-135A-4AB3-8D60-D7078EBB3D22}"/>
              </a:ext>
            </a:extLst>
          </p:cNvPr>
          <p:cNvSpPr txBox="1"/>
          <p:nvPr/>
        </p:nvSpPr>
        <p:spPr>
          <a:xfrm>
            <a:off x="553147" y="505223"/>
            <a:ext cx="1436253" cy="25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Bradley Hand ITC" panose="03070402050302030203" pitchFamily="66" charset="0"/>
              </a:rPr>
              <a:t>FEEDING SPOON</a:t>
            </a:r>
          </a:p>
        </p:txBody>
      </p:sp>
    </p:spTree>
    <p:extLst>
      <p:ext uri="{BB962C8B-B14F-4D97-AF65-F5344CB8AC3E}">
        <p14:creationId xmlns:p14="http://schemas.microsoft.com/office/powerpoint/2010/main" val="345114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13DE4BED-9E56-498B-A936-555721F5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47" y="2480727"/>
            <a:ext cx="1439507" cy="121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gos cartoon pictures ">
            <a:extLst>
              <a:ext uri="{FF2B5EF4-FFF2-40B4-BE49-F238E27FC236}">
                <a16:creationId xmlns:a16="http://schemas.microsoft.com/office/drawing/2014/main" id="{554E176A-1C59-4039-B913-A8551A72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880" y="3510110"/>
            <a:ext cx="776047" cy="121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group of indivuals cartoon pictures">
            <a:extLst>
              <a:ext uri="{FF2B5EF4-FFF2-40B4-BE49-F238E27FC236}">
                <a16:creationId xmlns:a16="http://schemas.microsoft.com/office/drawing/2014/main" id="{45EFCE14-1FF0-4EDA-8E1B-EDB32D8E9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34" y="2259352"/>
            <a:ext cx="1366790" cy="133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Image result for Human Individual Cartoon">
            <a:extLst>
              <a:ext uri="{FF2B5EF4-FFF2-40B4-BE49-F238E27FC236}">
                <a16:creationId xmlns:a16="http://schemas.microsoft.com/office/drawing/2014/main" id="{C4E62419-7737-4F0C-9D39-A7EF9E27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125" y="1129185"/>
            <a:ext cx="1104807" cy="140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ee the source image">
            <a:extLst>
              <a:ext uri="{FF2B5EF4-FFF2-40B4-BE49-F238E27FC236}">
                <a16:creationId xmlns:a16="http://schemas.microsoft.com/office/drawing/2014/main" id="{DBEAA4B8-6264-466D-92C9-71E54605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297" y="2405312"/>
            <a:ext cx="885272" cy="121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marriage party food cartoon pictures">
            <a:extLst>
              <a:ext uri="{FF2B5EF4-FFF2-40B4-BE49-F238E27FC236}">
                <a16:creationId xmlns:a16="http://schemas.microsoft.com/office/drawing/2014/main" id="{7DDB312A-18F3-45DF-B22C-5B71355F9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8" y="3734455"/>
            <a:ext cx="1452796" cy="1218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hunger alert cartoon images">
            <a:extLst>
              <a:ext uri="{FF2B5EF4-FFF2-40B4-BE49-F238E27FC236}">
                <a16:creationId xmlns:a16="http://schemas.microsoft.com/office/drawing/2014/main" id="{23F8E721-5C00-4D7D-9AF3-9C594BAA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794" y="5582903"/>
            <a:ext cx="1097700" cy="121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ee the source image">
            <a:extLst>
              <a:ext uri="{FF2B5EF4-FFF2-40B4-BE49-F238E27FC236}">
                <a16:creationId xmlns:a16="http://schemas.microsoft.com/office/drawing/2014/main" id="{715BB106-31E6-4C0B-9346-E9FDA99C09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654" y="5102251"/>
            <a:ext cx="518681" cy="42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Image result for Cocktail Party Cartoon">
            <a:extLst>
              <a:ext uri="{FF2B5EF4-FFF2-40B4-BE49-F238E27FC236}">
                <a16:creationId xmlns:a16="http://schemas.microsoft.com/office/drawing/2014/main" id="{2E5D71DB-FAC3-4F5D-99F9-9A38801B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53" y="1423059"/>
            <a:ext cx="1355905" cy="105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hungry people cartoon people">
            <a:extLst>
              <a:ext uri="{FF2B5EF4-FFF2-40B4-BE49-F238E27FC236}">
                <a16:creationId xmlns:a16="http://schemas.microsoft.com/office/drawing/2014/main" id="{6F14A103-85E5-4303-8663-B18C850C9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869" y="270999"/>
            <a:ext cx="847367" cy="127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Image result for mobile cartoon picture">
            <a:extLst>
              <a:ext uri="{FF2B5EF4-FFF2-40B4-BE49-F238E27FC236}">
                <a16:creationId xmlns:a16="http://schemas.microsoft.com/office/drawing/2014/main" id="{7CB5BC72-9FF2-45CE-96F9-AFAF7A0A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771" y="2536348"/>
            <a:ext cx="1614412" cy="16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Image result for food thali cartoon picture">
            <a:extLst>
              <a:ext uri="{FF2B5EF4-FFF2-40B4-BE49-F238E27FC236}">
                <a16:creationId xmlns:a16="http://schemas.microsoft.com/office/drawing/2014/main" id="{165BC28A-CACC-4030-A43F-16C6B3940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72" y="1638342"/>
            <a:ext cx="914400" cy="76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phic 24" descr="Smiling face with no fill">
            <a:extLst>
              <a:ext uri="{FF2B5EF4-FFF2-40B4-BE49-F238E27FC236}">
                <a16:creationId xmlns:a16="http://schemas.microsoft.com/office/drawing/2014/main" id="{02E5B81C-B61A-4C78-B2E8-72D0E110C6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0649" y="604813"/>
            <a:ext cx="914400" cy="914400"/>
          </a:xfrm>
          <a:prstGeom prst="rect">
            <a:avLst/>
          </a:prstGeom>
        </p:spPr>
      </p:pic>
      <p:pic>
        <p:nvPicPr>
          <p:cNvPr id="1068" name="Picture 44" descr="Image result for donations cartoon picture">
            <a:extLst>
              <a:ext uri="{FF2B5EF4-FFF2-40B4-BE49-F238E27FC236}">
                <a16:creationId xmlns:a16="http://schemas.microsoft.com/office/drawing/2014/main" id="{017C8D3B-B8A0-4B38-A56B-13C5FD61C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225" y="5314354"/>
            <a:ext cx="1277827" cy="133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Graphic 28" descr="Table setting">
            <a:extLst>
              <a:ext uri="{FF2B5EF4-FFF2-40B4-BE49-F238E27FC236}">
                <a16:creationId xmlns:a16="http://schemas.microsoft.com/office/drawing/2014/main" id="{ADB91337-D61C-440F-9B92-9C081E6165C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90954" y="189537"/>
            <a:ext cx="726761" cy="442059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CC0B5346-3EEC-4DC8-A43C-8AFFD23059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19406" y="3519072"/>
            <a:ext cx="741518" cy="63795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0515E7F-1AE0-42EE-AD1A-3BD862D8A6A9}"/>
              </a:ext>
            </a:extLst>
          </p:cNvPr>
          <p:cNvSpPr txBox="1"/>
          <p:nvPr/>
        </p:nvSpPr>
        <p:spPr>
          <a:xfrm>
            <a:off x="553147" y="505223"/>
            <a:ext cx="1436253" cy="25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Bradley Hand ITC" panose="03070402050302030203" pitchFamily="66" charset="0"/>
              </a:rPr>
              <a:t>FEEDING SPOON</a:t>
            </a:r>
          </a:p>
        </p:txBody>
      </p:sp>
      <p:pic>
        <p:nvPicPr>
          <p:cNvPr id="57" name="Picture 42" descr="Image result for food thali cartoon picture">
            <a:extLst>
              <a:ext uri="{FF2B5EF4-FFF2-40B4-BE49-F238E27FC236}">
                <a16:creationId xmlns:a16="http://schemas.microsoft.com/office/drawing/2014/main" id="{D0AB0C69-E785-4919-A8C3-C05052CE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924" y="4413774"/>
            <a:ext cx="862035" cy="7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Graphic 57" descr="Smiling face with no fill">
            <a:extLst>
              <a:ext uri="{FF2B5EF4-FFF2-40B4-BE49-F238E27FC236}">
                <a16:creationId xmlns:a16="http://schemas.microsoft.com/office/drawing/2014/main" id="{88E57899-41E9-4BCC-8AD6-CED690B13E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64114" y="5733044"/>
            <a:ext cx="914400" cy="914400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568B38-0671-45E4-8D6A-F6543448CFAF}"/>
              </a:ext>
            </a:extLst>
          </p:cNvPr>
          <p:cNvCxnSpPr>
            <a:cxnSpLocks/>
          </p:cNvCxnSpPr>
          <p:nvPr/>
        </p:nvCxnSpPr>
        <p:spPr>
          <a:xfrm>
            <a:off x="3252247" y="3186260"/>
            <a:ext cx="1659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2D1C392-0497-41B0-B2E4-7893EE955D07}"/>
              </a:ext>
            </a:extLst>
          </p:cNvPr>
          <p:cNvCxnSpPr/>
          <p:nvPr/>
        </p:nvCxnSpPr>
        <p:spPr>
          <a:xfrm flipV="1">
            <a:off x="5877243" y="1579151"/>
            <a:ext cx="0" cy="915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AEE4DD1-3FDC-4841-9B90-E7CC30C187EA}"/>
              </a:ext>
            </a:extLst>
          </p:cNvPr>
          <p:cNvCxnSpPr/>
          <p:nvPr/>
        </p:nvCxnSpPr>
        <p:spPr>
          <a:xfrm>
            <a:off x="5542961" y="4210707"/>
            <a:ext cx="0" cy="1103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B7B10FE-92C8-4BD6-84CD-D9DB9BF50CB9}"/>
              </a:ext>
            </a:extLst>
          </p:cNvPr>
          <p:cNvCxnSpPr/>
          <p:nvPr/>
        </p:nvCxnSpPr>
        <p:spPr>
          <a:xfrm flipV="1">
            <a:off x="6430287" y="4210707"/>
            <a:ext cx="0" cy="112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47269E1-D1A0-41BB-8D6E-E250DD7CB512}"/>
              </a:ext>
            </a:extLst>
          </p:cNvPr>
          <p:cNvCxnSpPr/>
          <p:nvPr/>
        </p:nvCxnSpPr>
        <p:spPr>
          <a:xfrm flipH="1">
            <a:off x="6985262" y="3186260"/>
            <a:ext cx="20158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7F3232C-DD01-46A3-8F40-805BC72CD9FB}"/>
              </a:ext>
            </a:extLst>
          </p:cNvPr>
          <p:cNvCxnSpPr/>
          <p:nvPr/>
        </p:nvCxnSpPr>
        <p:spPr>
          <a:xfrm flipH="1" flipV="1">
            <a:off x="6693183" y="3838050"/>
            <a:ext cx="1669042" cy="131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Graphic 53" descr="Money">
            <a:extLst>
              <a:ext uri="{FF2B5EF4-FFF2-40B4-BE49-F238E27FC236}">
                <a16:creationId xmlns:a16="http://schemas.microsoft.com/office/drawing/2014/main" id="{07D4118D-EEB8-469E-AF47-C629C5ED0B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673524" y="5448693"/>
            <a:ext cx="694403" cy="537328"/>
          </a:xfrm>
          <a:prstGeom prst="rect">
            <a:avLst/>
          </a:prstGeom>
        </p:spPr>
      </p:pic>
      <p:pic>
        <p:nvPicPr>
          <p:cNvPr id="80" name="Picture 42" descr="Image result for food thali cartoon picture">
            <a:extLst>
              <a:ext uri="{FF2B5EF4-FFF2-40B4-BE49-F238E27FC236}">
                <a16:creationId xmlns:a16="http://schemas.microsoft.com/office/drawing/2014/main" id="{6F3F67ED-A0C4-4FD8-9E7C-55BBCA806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524" y="5981155"/>
            <a:ext cx="776047" cy="53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273036A-07A2-484C-9CE4-7E02334DF95A}"/>
              </a:ext>
            </a:extLst>
          </p:cNvPr>
          <p:cNvSpPr txBox="1"/>
          <p:nvPr/>
        </p:nvSpPr>
        <p:spPr>
          <a:xfrm>
            <a:off x="467236" y="5024141"/>
            <a:ext cx="1766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gency FB" panose="020B0503020202020204" pitchFamily="34" charset="0"/>
              </a:rPr>
              <a:t>Left over Food From Parties/Gatherings/Canteens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5CA4CFA-A731-4600-AC5D-A360DDB41571}"/>
              </a:ext>
            </a:extLst>
          </p:cNvPr>
          <p:cNvSpPr txBox="1"/>
          <p:nvPr/>
        </p:nvSpPr>
        <p:spPr>
          <a:xfrm>
            <a:off x="8362867" y="4873266"/>
            <a:ext cx="1366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gency FB" panose="020B0503020202020204" pitchFamily="34" charset="0"/>
              </a:rPr>
              <a:t>Donations: Cash / Sponsor a Thali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827901-D43A-4136-B86F-CD43E1FEBE29}"/>
              </a:ext>
            </a:extLst>
          </p:cNvPr>
          <p:cNvSpPr txBox="1"/>
          <p:nvPr/>
        </p:nvSpPr>
        <p:spPr>
          <a:xfrm flipH="1">
            <a:off x="10503345" y="1491103"/>
            <a:ext cx="6697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gency FB" panose="020B0503020202020204" pitchFamily="34" charset="0"/>
              </a:rPr>
              <a:t>V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O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L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U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N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T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E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E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R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057D72-2B3E-4836-8B29-29684A4966AA}"/>
              </a:ext>
            </a:extLst>
          </p:cNvPr>
          <p:cNvSpPr txBox="1"/>
          <p:nvPr/>
        </p:nvSpPr>
        <p:spPr>
          <a:xfrm>
            <a:off x="6487842" y="4039256"/>
            <a:ext cx="2503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1" dirty="0"/>
              <a:t>H</a:t>
            </a:r>
          </a:p>
          <a:p>
            <a:r>
              <a:rPr lang="en-IN" sz="800" b="1" dirty="0"/>
              <a:t>U</a:t>
            </a:r>
          </a:p>
          <a:p>
            <a:r>
              <a:rPr lang="en-IN" sz="800" b="1" dirty="0"/>
              <a:t>N</a:t>
            </a:r>
          </a:p>
          <a:p>
            <a:r>
              <a:rPr lang="en-IN" sz="800" b="1" dirty="0"/>
              <a:t>G</a:t>
            </a:r>
          </a:p>
          <a:p>
            <a:r>
              <a:rPr lang="en-IN" sz="800" b="1" dirty="0"/>
              <a:t>E</a:t>
            </a:r>
          </a:p>
          <a:p>
            <a:r>
              <a:rPr lang="en-IN" sz="800" b="1" dirty="0"/>
              <a:t>R</a:t>
            </a:r>
          </a:p>
          <a:p>
            <a:r>
              <a:rPr lang="en-IN" sz="800" b="1" dirty="0"/>
              <a:t>A</a:t>
            </a:r>
          </a:p>
          <a:p>
            <a:r>
              <a:rPr lang="en-IN" sz="800" b="1" dirty="0"/>
              <a:t>L</a:t>
            </a:r>
          </a:p>
          <a:p>
            <a:r>
              <a:rPr lang="en-IN" sz="800" b="1" dirty="0"/>
              <a:t>E</a:t>
            </a:r>
          </a:p>
          <a:p>
            <a:r>
              <a:rPr lang="en-IN" sz="800" b="1" dirty="0"/>
              <a:t>R</a:t>
            </a:r>
          </a:p>
          <a:p>
            <a:r>
              <a:rPr lang="en-IN" sz="800" b="1" dirty="0"/>
              <a:t>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411D88-3BDA-4255-9EFA-0A742EF686CD}"/>
              </a:ext>
            </a:extLst>
          </p:cNvPr>
          <p:cNvSpPr txBox="1"/>
          <p:nvPr/>
        </p:nvSpPr>
        <p:spPr>
          <a:xfrm>
            <a:off x="2543701" y="4154722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No Food Wastage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201803-60B1-45FB-8EF1-4C17DC0AAF36}"/>
              </a:ext>
            </a:extLst>
          </p:cNvPr>
          <p:cNvSpPr txBox="1"/>
          <p:nvPr/>
        </p:nvSpPr>
        <p:spPr>
          <a:xfrm>
            <a:off x="3468711" y="2966899"/>
            <a:ext cx="1699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Click on Feeding Spoon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1B7CB6C-B239-460F-A662-76A77827A284}"/>
              </a:ext>
            </a:extLst>
          </p:cNvPr>
          <p:cNvSpPr txBox="1"/>
          <p:nvPr/>
        </p:nvSpPr>
        <p:spPr>
          <a:xfrm>
            <a:off x="3534262" y="3187691"/>
            <a:ext cx="7168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Donate Food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F86CDE8-9CC1-40D1-AD13-9153666B31D0}"/>
              </a:ext>
            </a:extLst>
          </p:cNvPr>
          <p:cNvSpPr txBox="1"/>
          <p:nvPr/>
        </p:nvSpPr>
        <p:spPr>
          <a:xfrm>
            <a:off x="7089104" y="566378"/>
            <a:ext cx="2232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F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O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O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D 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D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E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L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I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V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E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R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E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1420198-2E02-4968-933F-3EF5B2BE1324}"/>
              </a:ext>
            </a:extLst>
          </p:cNvPr>
          <p:cNvSpPr txBox="1"/>
          <p:nvPr/>
        </p:nvSpPr>
        <p:spPr>
          <a:xfrm>
            <a:off x="4240575" y="4218742"/>
            <a:ext cx="2232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F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O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O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D 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D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E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L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I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V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E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R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E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B6BA243-DC09-43CD-B049-1D4F75C45AB5}"/>
              </a:ext>
            </a:extLst>
          </p:cNvPr>
          <p:cNvSpPr txBox="1"/>
          <p:nvPr/>
        </p:nvSpPr>
        <p:spPr>
          <a:xfrm>
            <a:off x="125797" y="1902382"/>
            <a:ext cx="317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latin typeface="Agency FB" panose="020B0503020202020204" pitchFamily="34" charset="0"/>
              </a:rPr>
              <a:t>D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O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N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O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R</a:t>
            </a:r>
          </a:p>
          <a:p>
            <a:r>
              <a:rPr lang="en-IN" sz="2400" b="1" dirty="0">
                <a:latin typeface="Agency FB" panose="020B0503020202020204" pitchFamily="34" charset="0"/>
              </a:rPr>
              <a:t>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B566D6-ECB2-45CB-B5C6-167A40CF494E}"/>
              </a:ext>
            </a:extLst>
          </p:cNvPr>
          <p:cNvSpPr txBox="1"/>
          <p:nvPr/>
        </p:nvSpPr>
        <p:spPr>
          <a:xfrm>
            <a:off x="8075348" y="5129688"/>
            <a:ext cx="2952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gency FB" panose="020B0503020202020204" pitchFamily="34" charset="0"/>
              </a:rPr>
              <a:t>D</a:t>
            </a:r>
          </a:p>
          <a:p>
            <a:r>
              <a:rPr lang="en-IN" b="1" dirty="0">
                <a:latin typeface="Agency FB" panose="020B0503020202020204" pitchFamily="34" charset="0"/>
              </a:rPr>
              <a:t>O</a:t>
            </a:r>
          </a:p>
          <a:p>
            <a:r>
              <a:rPr lang="en-IN" b="1" dirty="0">
                <a:latin typeface="Agency FB" panose="020B0503020202020204" pitchFamily="34" charset="0"/>
              </a:rPr>
              <a:t>N</a:t>
            </a:r>
          </a:p>
          <a:p>
            <a:r>
              <a:rPr lang="en-IN" b="1" dirty="0">
                <a:latin typeface="Agency FB" panose="020B0503020202020204" pitchFamily="34" charset="0"/>
              </a:rPr>
              <a:t>O</a:t>
            </a:r>
          </a:p>
          <a:p>
            <a:r>
              <a:rPr lang="en-IN" b="1" dirty="0">
                <a:latin typeface="Agency FB" panose="020B0503020202020204" pitchFamily="34" charset="0"/>
              </a:rPr>
              <a:t>R</a:t>
            </a:r>
          </a:p>
          <a:p>
            <a:r>
              <a:rPr lang="en-IN" b="1" dirty="0">
                <a:latin typeface="Agency FB" panose="020B0503020202020204" pitchFamily="34" charset="0"/>
              </a:rPr>
              <a:t>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6657432-D546-49E3-9142-D8A0469FDAC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94219" y="316666"/>
            <a:ext cx="1327058" cy="1205235"/>
          </a:xfrm>
          <a:prstGeom prst="rect">
            <a:avLst/>
          </a:prstGeom>
        </p:spPr>
      </p:pic>
      <p:pic>
        <p:nvPicPr>
          <p:cNvPr id="1076" name="Picture 52" descr="Image result for healing earth cartoon picture ">
            <a:extLst>
              <a:ext uri="{FF2B5EF4-FFF2-40B4-BE49-F238E27FC236}">
                <a16:creationId xmlns:a16="http://schemas.microsoft.com/office/drawing/2014/main" id="{7835857A-17BE-4975-A246-3015D75CC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958" y="20168"/>
            <a:ext cx="925790" cy="109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AC7D87A-FF95-4C01-B1F3-9B9871DF8747}"/>
              </a:ext>
            </a:extLst>
          </p:cNvPr>
          <p:cNvSpPr txBox="1"/>
          <p:nvPr/>
        </p:nvSpPr>
        <p:spPr>
          <a:xfrm>
            <a:off x="11370672" y="1125613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Healing earth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AE5EE8A-8BA2-450A-BB6D-B9D68D3F9F7F}"/>
              </a:ext>
            </a:extLst>
          </p:cNvPr>
          <p:cNvCxnSpPr>
            <a:cxnSpLocks/>
          </p:cNvCxnSpPr>
          <p:nvPr/>
        </p:nvCxnSpPr>
        <p:spPr>
          <a:xfrm flipV="1">
            <a:off x="2872284" y="1638342"/>
            <a:ext cx="0" cy="976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BA4C8801-C0BD-44C5-9F52-D5F5415DBCAA}"/>
              </a:ext>
            </a:extLst>
          </p:cNvPr>
          <p:cNvSpPr txBox="1"/>
          <p:nvPr/>
        </p:nvSpPr>
        <p:spPr>
          <a:xfrm>
            <a:off x="5511513" y="4385820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800" b="1" dirty="0">
                <a:latin typeface="Agency FB" panose="020B0503020202020204" pitchFamily="34" charset="0"/>
              </a:rPr>
              <a:t>Click On Feeding Spoon</a:t>
            </a:r>
          </a:p>
        </p:txBody>
      </p:sp>
      <p:sp>
        <p:nvSpPr>
          <p:cNvPr id="87" name="Thought Bubble: Cloud 86">
            <a:extLst>
              <a:ext uri="{FF2B5EF4-FFF2-40B4-BE49-F238E27FC236}">
                <a16:creationId xmlns:a16="http://schemas.microsoft.com/office/drawing/2014/main" id="{C35922C9-620C-4EB6-86FA-1C8314602AA4}"/>
              </a:ext>
            </a:extLst>
          </p:cNvPr>
          <p:cNvSpPr/>
          <p:nvPr/>
        </p:nvSpPr>
        <p:spPr>
          <a:xfrm>
            <a:off x="3679466" y="1622219"/>
            <a:ext cx="1037781" cy="891041"/>
          </a:xfrm>
          <a:prstGeom prst="cloudCallout">
            <a:avLst>
              <a:gd name="adj1" fmla="val 102726"/>
              <a:gd name="adj2" fmla="val 84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AA905F1-01A4-4F63-8966-8F377849E02D}"/>
              </a:ext>
            </a:extLst>
          </p:cNvPr>
          <p:cNvSpPr txBox="1"/>
          <p:nvPr/>
        </p:nvSpPr>
        <p:spPr>
          <a:xfrm>
            <a:off x="3837455" y="1781777"/>
            <a:ext cx="847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Need more help </a:t>
            </a:r>
          </a:p>
          <a:p>
            <a:r>
              <a:rPr lang="en-IN" sz="1000" b="1" dirty="0">
                <a:latin typeface="Agency FB" panose="020B0503020202020204" pitchFamily="34" charset="0"/>
              </a:rPr>
              <a:t>Talk to FEEDO 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EA78C7B-D8CE-4E9A-A7F1-DACF863D4283}"/>
              </a:ext>
            </a:extLst>
          </p:cNvPr>
          <p:cNvSpPr txBox="1"/>
          <p:nvPr/>
        </p:nvSpPr>
        <p:spPr>
          <a:xfrm>
            <a:off x="7399992" y="3203249"/>
            <a:ext cx="1699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Click on Feeding Spoon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A75EDCD-7E99-49E4-8FA4-A8A2C559018C}"/>
              </a:ext>
            </a:extLst>
          </p:cNvPr>
          <p:cNvSpPr txBox="1"/>
          <p:nvPr/>
        </p:nvSpPr>
        <p:spPr>
          <a:xfrm>
            <a:off x="7465478" y="2865012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b="1" dirty="0">
                <a:latin typeface="Agency FB" panose="020B0503020202020204" pitchFamily="34" charset="0"/>
              </a:rPr>
              <a:t>Want To Volunteer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3DD18D80-56F1-4CE4-BF78-10395C9FFCDF}"/>
              </a:ext>
            </a:extLst>
          </p:cNvPr>
          <p:cNvSpPr/>
          <p:nvPr/>
        </p:nvSpPr>
        <p:spPr>
          <a:xfrm>
            <a:off x="4138973" y="128358"/>
            <a:ext cx="7485590" cy="6364886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pic>
        <p:nvPicPr>
          <p:cNvPr id="13" name="Graphic 12" descr="Arrow Slight curve">
            <a:extLst>
              <a:ext uri="{FF2B5EF4-FFF2-40B4-BE49-F238E27FC236}">
                <a16:creationId xmlns:a16="http://schemas.microsoft.com/office/drawing/2014/main" id="{E437DC38-93E5-4CED-8AA7-D4053929811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17534671">
            <a:off x="10830608" y="711880"/>
            <a:ext cx="638063" cy="980722"/>
          </a:xfrm>
          <a:prstGeom prst="rect">
            <a:avLst/>
          </a:prstGeom>
        </p:spPr>
      </p:pic>
      <p:sp>
        <p:nvSpPr>
          <p:cNvPr id="16" name="Right Brace 15">
            <a:extLst>
              <a:ext uri="{FF2B5EF4-FFF2-40B4-BE49-F238E27FC236}">
                <a16:creationId xmlns:a16="http://schemas.microsoft.com/office/drawing/2014/main" id="{6061B8E4-9082-49DE-9DC6-4977E211D149}"/>
              </a:ext>
            </a:extLst>
          </p:cNvPr>
          <p:cNvSpPr/>
          <p:nvPr/>
        </p:nvSpPr>
        <p:spPr>
          <a:xfrm>
            <a:off x="2234055" y="1711345"/>
            <a:ext cx="216747" cy="324167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5444D3-CE93-4755-98FC-592E9703A9BB}"/>
              </a:ext>
            </a:extLst>
          </p:cNvPr>
          <p:cNvCxnSpPr/>
          <p:nvPr/>
        </p:nvCxnSpPr>
        <p:spPr>
          <a:xfrm>
            <a:off x="5406794" y="1574566"/>
            <a:ext cx="0" cy="1103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raphic 2" descr="Question mark">
            <a:extLst>
              <a:ext uri="{FF2B5EF4-FFF2-40B4-BE49-F238E27FC236}">
                <a16:creationId xmlns:a16="http://schemas.microsoft.com/office/drawing/2014/main" id="{3CDF36A4-E813-408B-BE58-68309629FC7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80378" y="505223"/>
            <a:ext cx="531881" cy="53188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95FAD37-F455-4C4F-86E2-9396E6A03B3C}"/>
              </a:ext>
            </a:extLst>
          </p:cNvPr>
          <p:cNvSpPr txBox="1"/>
          <p:nvPr/>
        </p:nvSpPr>
        <p:spPr>
          <a:xfrm>
            <a:off x="4797472" y="1012330"/>
            <a:ext cx="847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Are You Hungry</a:t>
            </a:r>
          </a:p>
        </p:txBody>
      </p:sp>
      <p:pic>
        <p:nvPicPr>
          <p:cNvPr id="65" name="Graphic 64" descr="Question mark">
            <a:extLst>
              <a:ext uri="{FF2B5EF4-FFF2-40B4-BE49-F238E27FC236}">
                <a16:creationId xmlns:a16="http://schemas.microsoft.com/office/drawing/2014/main" id="{E1CE47CD-9D74-42C2-96DC-C819B4DAA5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434874" y="2584520"/>
            <a:ext cx="517964" cy="517964"/>
          </a:xfrm>
          <a:prstGeom prst="rect">
            <a:avLst/>
          </a:prstGeom>
        </p:spPr>
      </p:pic>
      <p:pic>
        <p:nvPicPr>
          <p:cNvPr id="66" name="Graphic 65" descr="Question mark">
            <a:extLst>
              <a:ext uri="{FF2B5EF4-FFF2-40B4-BE49-F238E27FC236}">
                <a16:creationId xmlns:a16="http://schemas.microsoft.com/office/drawing/2014/main" id="{F99C0145-2B82-4F8D-B162-C810F0D4472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021584" y="4404583"/>
            <a:ext cx="542902" cy="542902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D44CAF5-0505-4BFA-B484-762D080BDB50}"/>
              </a:ext>
            </a:extLst>
          </p:cNvPr>
          <p:cNvSpPr txBox="1"/>
          <p:nvPr/>
        </p:nvSpPr>
        <p:spPr>
          <a:xfrm rot="2420808">
            <a:off x="6857296" y="4324699"/>
            <a:ext cx="1699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Agency FB" panose="020B0503020202020204" pitchFamily="34" charset="0"/>
              </a:rPr>
              <a:t>Click on Feeding Spoon</a:t>
            </a:r>
          </a:p>
        </p:txBody>
      </p:sp>
    </p:spTree>
    <p:extLst>
      <p:ext uri="{BB962C8B-B14F-4D97-AF65-F5344CB8AC3E}">
        <p14:creationId xmlns:p14="http://schemas.microsoft.com/office/powerpoint/2010/main" val="389096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6" grpId="0"/>
      <p:bldP spid="60" grpId="0"/>
      <p:bldP spid="61" grpId="0"/>
      <p:bldP spid="67" grpId="0"/>
      <p:bldP spid="68" grpId="0"/>
      <p:bldP spid="69" grpId="0"/>
      <p:bldP spid="70" grpId="0"/>
      <p:bldP spid="73" grpId="0"/>
      <p:bldP spid="99" grpId="0"/>
      <p:bldP spid="74" grpId="0"/>
      <p:bldP spid="75" grpId="0"/>
      <p:bldP spid="78" grpId="0"/>
      <p:bldP spid="86" grpId="0"/>
      <p:bldP spid="87" grpId="0" animBg="1"/>
      <p:bldP spid="88" grpId="0"/>
      <p:bldP spid="117" grpId="0"/>
      <p:bldP spid="89" grpId="0"/>
      <p:bldP spid="10" grpId="0" animBg="1"/>
      <p:bldP spid="16" grpId="0" animBg="1"/>
      <p:bldP spid="64" grpId="0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AFC89-4EC8-4FFD-9955-877F02FB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160" y="2281287"/>
            <a:ext cx="6155704" cy="1325563"/>
          </a:xfrm>
        </p:spPr>
        <p:txBody>
          <a:bodyPr/>
          <a:lstStyle/>
          <a:p>
            <a:r>
              <a:rPr lang="en-IN" dirty="0">
                <a:latin typeface="Agency FB" panose="020B0503020202020204" pitchFamily="34" charset="0"/>
              </a:rPr>
              <a:t>Technologies Stack  </a:t>
            </a:r>
          </a:p>
        </p:txBody>
      </p:sp>
      <p:pic>
        <p:nvPicPr>
          <p:cNvPr id="3" name="Graphic 2" descr="Table setting">
            <a:extLst>
              <a:ext uri="{FF2B5EF4-FFF2-40B4-BE49-F238E27FC236}">
                <a16:creationId xmlns:a16="http://schemas.microsoft.com/office/drawing/2014/main" id="{AEA50727-68C5-4CC2-8DFD-0ADDF0281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954" y="189537"/>
            <a:ext cx="726761" cy="442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FAE1B-4D72-4CBD-B96D-D4A92B0CD311}"/>
              </a:ext>
            </a:extLst>
          </p:cNvPr>
          <p:cNvSpPr txBox="1"/>
          <p:nvPr/>
        </p:nvSpPr>
        <p:spPr>
          <a:xfrm>
            <a:off x="519218" y="505223"/>
            <a:ext cx="1436253" cy="252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b="1" dirty="0">
                <a:latin typeface="Bradley Hand ITC" panose="03070402050302030203" pitchFamily="66" charset="0"/>
              </a:rPr>
              <a:t>FEEDING SPOON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D2E95242-BE75-4B0B-9F73-35BD362F7500}"/>
              </a:ext>
            </a:extLst>
          </p:cNvPr>
          <p:cNvSpPr/>
          <p:nvPr/>
        </p:nvSpPr>
        <p:spPr>
          <a:xfrm>
            <a:off x="619911" y="374125"/>
            <a:ext cx="11112663" cy="5439266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Image result for ibm watson image ">
            <a:extLst>
              <a:ext uri="{FF2B5EF4-FFF2-40B4-BE49-F238E27FC236}">
                <a16:creationId xmlns:a16="http://schemas.microsoft.com/office/drawing/2014/main" id="{715EEF91-328F-48C9-A3EB-46D0CCF9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42" y="1917888"/>
            <a:ext cx="1102649" cy="118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ibm lcoud image">
            <a:extLst>
              <a:ext uri="{FF2B5EF4-FFF2-40B4-BE49-F238E27FC236}">
                <a16:creationId xmlns:a16="http://schemas.microsoft.com/office/drawing/2014/main" id="{7DB13BE2-7CCD-4394-B35B-98F8928A5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733" y="1683691"/>
            <a:ext cx="168479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html iamge">
            <a:extLst>
              <a:ext uri="{FF2B5EF4-FFF2-40B4-BE49-F238E27FC236}">
                <a16:creationId xmlns:a16="http://schemas.microsoft.com/office/drawing/2014/main" id="{E6E7DA89-380C-4A55-A18F-455B7103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471" y="3093758"/>
            <a:ext cx="930763" cy="90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javascript image">
            <a:extLst>
              <a:ext uri="{FF2B5EF4-FFF2-40B4-BE49-F238E27FC236}">
                <a16:creationId xmlns:a16="http://schemas.microsoft.com/office/drawing/2014/main" id="{BC3B7BD9-0BEB-4A01-874D-D23BCB4DC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58" y="1651378"/>
            <a:ext cx="930762" cy="101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loud foundry iamge">
            <a:extLst>
              <a:ext uri="{FF2B5EF4-FFF2-40B4-BE49-F238E27FC236}">
                <a16:creationId xmlns:a16="http://schemas.microsoft.com/office/drawing/2014/main" id="{E304BB77-E8D6-4349-AF4D-66D7087F5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643" y="3578498"/>
            <a:ext cx="1074049" cy="10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ibm cloudant image">
            <a:extLst>
              <a:ext uri="{FF2B5EF4-FFF2-40B4-BE49-F238E27FC236}">
                <a16:creationId xmlns:a16="http://schemas.microsoft.com/office/drawing/2014/main" id="{9C84B307-432A-484F-9EDB-ED9D49996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14" y="3698534"/>
            <a:ext cx="1213406" cy="72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pring boot image">
            <a:extLst>
              <a:ext uri="{FF2B5EF4-FFF2-40B4-BE49-F238E27FC236}">
                <a16:creationId xmlns:a16="http://schemas.microsoft.com/office/drawing/2014/main" id="{95A7DCB7-C7CD-4D4B-BBEF-CA7468A28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49" y="1463739"/>
            <a:ext cx="1579189" cy="95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boot strap images">
            <a:extLst>
              <a:ext uri="{FF2B5EF4-FFF2-40B4-BE49-F238E27FC236}">
                <a16:creationId xmlns:a16="http://schemas.microsoft.com/office/drawing/2014/main" id="{F9DA6325-C38F-4FFF-8D0D-B0EE613AF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838" y="3309592"/>
            <a:ext cx="16002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154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FBC75C-FFF3-4161-9F65-C83A1ABC181F}"/>
              </a:ext>
            </a:extLst>
          </p:cNvPr>
          <p:cNvCxnSpPr/>
          <p:nvPr/>
        </p:nvCxnSpPr>
        <p:spPr>
          <a:xfrm flipH="1">
            <a:off x="218603" y="326571"/>
            <a:ext cx="37323" cy="6204857"/>
          </a:xfrm>
          <a:prstGeom prst="straightConnector1">
            <a:avLst/>
          </a:prstGeom>
          <a:ln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45583E-150A-4021-AF6A-44621569CF2A}"/>
              </a:ext>
            </a:extLst>
          </p:cNvPr>
          <p:cNvCxnSpPr/>
          <p:nvPr/>
        </p:nvCxnSpPr>
        <p:spPr>
          <a:xfrm>
            <a:off x="230589" y="6522098"/>
            <a:ext cx="11234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7DBDA8-EA30-498F-8317-CD3B3682A55C}"/>
              </a:ext>
            </a:extLst>
          </p:cNvPr>
          <p:cNvSpPr txBox="1"/>
          <p:nvPr/>
        </p:nvSpPr>
        <p:spPr>
          <a:xfrm>
            <a:off x="322796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June 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69D10-BAE9-4BD4-89DC-4CD1852CC64F}"/>
              </a:ext>
            </a:extLst>
          </p:cNvPr>
          <p:cNvSpPr txBox="1"/>
          <p:nvPr/>
        </p:nvSpPr>
        <p:spPr>
          <a:xfrm>
            <a:off x="1189137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July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D1A40-AD8E-40C7-A94C-7E97455E1BCF}"/>
              </a:ext>
            </a:extLst>
          </p:cNvPr>
          <p:cNvSpPr txBox="1"/>
          <p:nvPr/>
        </p:nvSpPr>
        <p:spPr>
          <a:xfrm>
            <a:off x="2137448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Aug 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94B87A-5C6B-4413-B0C3-558A63FA921D}"/>
              </a:ext>
            </a:extLst>
          </p:cNvPr>
          <p:cNvSpPr txBox="1"/>
          <p:nvPr/>
        </p:nvSpPr>
        <p:spPr>
          <a:xfrm>
            <a:off x="3122538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Sep 2021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436403-5CD4-4BCD-9582-3C9FC3DD1ECA}"/>
              </a:ext>
            </a:extLst>
          </p:cNvPr>
          <p:cNvSpPr txBox="1"/>
          <p:nvPr/>
        </p:nvSpPr>
        <p:spPr>
          <a:xfrm>
            <a:off x="4101541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Oct 2021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42226B-A4E5-4DCE-8767-DBB787177DD0}"/>
              </a:ext>
            </a:extLst>
          </p:cNvPr>
          <p:cNvSpPr txBox="1"/>
          <p:nvPr/>
        </p:nvSpPr>
        <p:spPr>
          <a:xfrm>
            <a:off x="5019523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Nov 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F6D6D6-6E84-4757-AB30-D871DD32BF51}"/>
              </a:ext>
            </a:extLst>
          </p:cNvPr>
          <p:cNvSpPr txBox="1"/>
          <p:nvPr/>
        </p:nvSpPr>
        <p:spPr>
          <a:xfrm>
            <a:off x="5915263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Dec 2021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1F296-EC0C-4A7A-ACD5-E73CEF28BFB1}"/>
              </a:ext>
            </a:extLst>
          </p:cNvPr>
          <p:cNvSpPr txBox="1"/>
          <p:nvPr/>
        </p:nvSpPr>
        <p:spPr>
          <a:xfrm>
            <a:off x="6822667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Jan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24A4E9-7C35-43B2-B0BF-9036B1816112}"/>
              </a:ext>
            </a:extLst>
          </p:cNvPr>
          <p:cNvSpPr txBox="1"/>
          <p:nvPr/>
        </p:nvSpPr>
        <p:spPr>
          <a:xfrm>
            <a:off x="7879356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Feb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C2E13E-3B8E-4EEB-BCEE-7C394661F151}"/>
              </a:ext>
            </a:extLst>
          </p:cNvPr>
          <p:cNvSpPr txBox="1"/>
          <p:nvPr/>
        </p:nvSpPr>
        <p:spPr>
          <a:xfrm>
            <a:off x="8786760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Mar 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70E1F-4476-45F8-A59B-BCD592BD21E5}"/>
              </a:ext>
            </a:extLst>
          </p:cNvPr>
          <p:cNvSpPr txBox="1"/>
          <p:nvPr/>
        </p:nvSpPr>
        <p:spPr>
          <a:xfrm>
            <a:off x="9682500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Apr 2022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52F1C-83E5-4873-972E-6ACAD10AA5EE}"/>
              </a:ext>
            </a:extLst>
          </p:cNvPr>
          <p:cNvSpPr txBox="1"/>
          <p:nvPr/>
        </p:nvSpPr>
        <p:spPr>
          <a:xfrm>
            <a:off x="10589904" y="6526763"/>
            <a:ext cx="7557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May 2022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1CDAFEF-5881-4C25-98A3-43A26C2A2ADF}"/>
              </a:ext>
            </a:extLst>
          </p:cNvPr>
          <p:cNvSpPr/>
          <p:nvPr/>
        </p:nvSpPr>
        <p:spPr>
          <a:xfrm>
            <a:off x="422885" y="2848529"/>
            <a:ext cx="1622809" cy="6468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 Pune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3D2E12C-5DF5-4F45-B16F-0DD6CB7703E2}"/>
              </a:ext>
            </a:extLst>
          </p:cNvPr>
          <p:cNvSpPr/>
          <p:nvPr/>
        </p:nvSpPr>
        <p:spPr>
          <a:xfrm>
            <a:off x="348107" y="651537"/>
            <a:ext cx="11729509" cy="828240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Promote Feeding Spoon to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Targeted Source and Consumers to bridge the gap between Food Wastage and Hunger</a:t>
            </a:r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FCF35B5-2A3D-4FE0-8B4D-7F225C82C06D}"/>
              </a:ext>
            </a:extLst>
          </p:cNvPr>
          <p:cNvSpPr/>
          <p:nvPr/>
        </p:nvSpPr>
        <p:spPr>
          <a:xfrm>
            <a:off x="348108" y="1508050"/>
            <a:ext cx="11729508" cy="88014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Spread Awareness on Government Policies on Food Wastage and Management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2C52B2-A40B-4B80-BA76-AA43C364D14D}"/>
              </a:ext>
            </a:extLst>
          </p:cNvPr>
          <p:cNvCxnSpPr/>
          <p:nvPr/>
        </p:nvCxnSpPr>
        <p:spPr>
          <a:xfrm flipH="1">
            <a:off x="2032269" y="30791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446D250-44F3-4D9D-A0B6-79A6FB5BB49F}"/>
              </a:ext>
            </a:extLst>
          </p:cNvPr>
          <p:cNvCxnSpPr/>
          <p:nvPr/>
        </p:nvCxnSpPr>
        <p:spPr>
          <a:xfrm flipH="1">
            <a:off x="1126323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62BAD3E-8F1C-4EC1-9620-B1977F5C7471}"/>
              </a:ext>
            </a:extLst>
          </p:cNvPr>
          <p:cNvCxnSpPr/>
          <p:nvPr/>
        </p:nvCxnSpPr>
        <p:spPr>
          <a:xfrm flipH="1">
            <a:off x="2971016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E6D570-511B-43EC-8F08-AA9C21DE590B}"/>
              </a:ext>
            </a:extLst>
          </p:cNvPr>
          <p:cNvCxnSpPr/>
          <p:nvPr/>
        </p:nvCxnSpPr>
        <p:spPr>
          <a:xfrm flipH="1">
            <a:off x="4909883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6C177C4-AABF-4B80-A2E6-A3386F6B9BC0}"/>
              </a:ext>
            </a:extLst>
          </p:cNvPr>
          <p:cNvCxnSpPr/>
          <p:nvPr/>
        </p:nvCxnSpPr>
        <p:spPr>
          <a:xfrm flipH="1">
            <a:off x="3961546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48A36A5-5946-4B63-8704-FDE55FA71562}"/>
              </a:ext>
            </a:extLst>
          </p:cNvPr>
          <p:cNvCxnSpPr/>
          <p:nvPr/>
        </p:nvCxnSpPr>
        <p:spPr>
          <a:xfrm flipH="1">
            <a:off x="5847610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2D2DF38-A9F9-4BF7-BCA8-A3F1E9A9E0A8}"/>
              </a:ext>
            </a:extLst>
          </p:cNvPr>
          <p:cNvCxnSpPr/>
          <p:nvPr/>
        </p:nvCxnSpPr>
        <p:spPr>
          <a:xfrm flipH="1">
            <a:off x="7723063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749BDE-EC2C-4003-9388-63CD2EC6329B}"/>
              </a:ext>
            </a:extLst>
          </p:cNvPr>
          <p:cNvCxnSpPr/>
          <p:nvPr/>
        </p:nvCxnSpPr>
        <p:spPr>
          <a:xfrm flipH="1">
            <a:off x="6785336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539FB3-6C79-469C-9068-3319F1489AF0}"/>
              </a:ext>
            </a:extLst>
          </p:cNvPr>
          <p:cNvCxnSpPr/>
          <p:nvPr/>
        </p:nvCxnSpPr>
        <p:spPr>
          <a:xfrm flipH="1">
            <a:off x="8651459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FBDD672-DA4B-4BE9-8538-10B664EE0046}"/>
              </a:ext>
            </a:extLst>
          </p:cNvPr>
          <p:cNvCxnSpPr/>
          <p:nvPr/>
        </p:nvCxnSpPr>
        <p:spPr>
          <a:xfrm flipH="1">
            <a:off x="10526912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CD0C1F4-A7B1-42C4-8104-F80A7EB1D451}"/>
              </a:ext>
            </a:extLst>
          </p:cNvPr>
          <p:cNvCxnSpPr/>
          <p:nvPr/>
        </p:nvCxnSpPr>
        <p:spPr>
          <a:xfrm flipH="1">
            <a:off x="9589185" y="317241"/>
            <a:ext cx="37323" cy="6204857"/>
          </a:xfrm>
          <a:prstGeom prst="straightConnector1">
            <a:avLst/>
          </a:prstGeom>
          <a:ln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818D92BC-D47F-45E7-A5AB-32C9B9225036}"/>
              </a:ext>
            </a:extLst>
          </p:cNvPr>
          <p:cNvSpPr/>
          <p:nvPr/>
        </p:nvSpPr>
        <p:spPr>
          <a:xfrm>
            <a:off x="2045708" y="2996238"/>
            <a:ext cx="1934085" cy="6468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City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F7838595-A4C6-4FB6-AC19-F9CDF2294445}"/>
              </a:ext>
            </a:extLst>
          </p:cNvPr>
          <p:cNvSpPr/>
          <p:nvPr/>
        </p:nvSpPr>
        <p:spPr>
          <a:xfrm>
            <a:off x="3984524" y="3150824"/>
            <a:ext cx="1892090" cy="6468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City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6978F68-034A-44E3-BF33-DE311561E946}"/>
              </a:ext>
            </a:extLst>
          </p:cNvPr>
          <p:cNvSpPr/>
          <p:nvPr/>
        </p:nvSpPr>
        <p:spPr>
          <a:xfrm>
            <a:off x="5876614" y="3304037"/>
            <a:ext cx="1892090" cy="6468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City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B7DDCD1-3DD9-4899-829E-B736F0B710A2}"/>
              </a:ext>
            </a:extLst>
          </p:cNvPr>
          <p:cNvSpPr/>
          <p:nvPr/>
        </p:nvSpPr>
        <p:spPr>
          <a:xfrm>
            <a:off x="7768704" y="3447481"/>
            <a:ext cx="1866114" cy="6468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City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488CDE6-3C5D-4539-9E31-660E323042C4}"/>
              </a:ext>
            </a:extLst>
          </p:cNvPr>
          <p:cNvSpPr/>
          <p:nvPr/>
        </p:nvSpPr>
        <p:spPr>
          <a:xfrm>
            <a:off x="9607846" y="3600949"/>
            <a:ext cx="2365551" cy="6468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 City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71D73C23-7BEA-4BB0-B88B-D3CA0D2C1451}"/>
              </a:ext>
            </a:extLst>
          </p:cNvPr>
          <p:cNvSpPr/>
          <p:nvPr/>
        </p:nvSpPr>
        <p:spPr>
          <a:xfrm>
            <a:off x="5838279" y="5313316"/>
            <a:ext cx="2790362" cy="970002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 Food Sharing for Animals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BE4F9D7E-35D7-4A5F-8558-FBC6176CEDB6}"/>
              </a:ext>
            </a:extLst>
          </p:cNvPr>
          <p:cNvSpPr/>
          <p:nvPr/>
        </p:nvSpPr>
        <p:spPr>
          <a:xfrm>
            <a:off x="8658635" y="5784185"/>
            <a:ext cx="3308187" cy="6468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 Food  Recycling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E3343AA6-8669-498E-B2C6-8373656E3C2B}"/>
              </a:ext>
            </a:extLst>
          </p:cNvPr>
          <p:cNvSpPr/>
          <p:nvPr/>
        </p:nvSpPr>
        <p:spPr>
          <a:xfrm>
            <a:off x="2033852" y="4000937"/>
            <a:ext cx="2831833" cy="1035155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Launch Happy Refrigerator Locator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2475705E-53E6-4B75-941C-CDC78FD0C39A}"/>
              </a:ext>
            </a:extLst>
          </p:cNvPr>
          <p:cNvSpPr/>
          <p:nvPr/>
        </p:nvSpPr>
        <p:spPr>
          <a:xfrm>
            <a:off x="2976452" y="5002968"/>
            <a:ext cx="2831833" cy="64682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Organizing Event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C5B3FF7-72B7-4178-8F00-C61732F1D556}"/>
              </a:ext>
            </a:extLst>
          </p:cNvPr>
          <p:cNvSpPr/>
          <p:nvPr/>
        </p:nvSpPr>
        <p:spPr>
          <a:xfrm>
            <a:off x="370211" y="185963"/>
            <a:ext cx="2069046" cy="51949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Our Goals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4DDB5D8-34F2-4CC8-873A-09C8DC684C3D}"/>
              </a:ext>
            </a:extLst>
          </p:cNvPr>
          <p:cNvSpPr/>
          <p:nvPr/>
        </p:nvSpPr>
        <p:spPr>
          <a:xfrm>
            <a:off x="356220" y="2291796"/>
            <a:ext cx="2069046" cy="519495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 Cities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C151141-2187-4B1C-958D-2C8335975D62}"/>
              </a:ext>
            </a:extLst>
          </p:cNvPr>
          <p:cNvSpPr/>
          <p:nvPr/>
        </p:nvSpPr>
        <p:spPr>
          <a:xfrm>
            <a:off x="370211" y="3611164"/>
            <a:ext cx="2069046" cy="51949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 Features</a:t>
            </a:r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7998E7F0-DD3B-4E33-8C99-2ED231E0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5548" y="4461403"/>
            <a:ext cx="1892052" cy="137068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1A24945-84FB-4A4E-9D00-4C7DADEC2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514" y="4502098"/>
            <a:ext cx="1493065" cy="992059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F295B10-DB2A-43CD-9D3A-282A8365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52" y="4952005"/>
            <a:ext cx="2101706" cy="1401138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D3C7935A-158A-4412-9CC1-39D1EEC48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865" y="3868981"/>
            <a:ext cx="1094619" cy="120821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FA68902-594D-40D6-AEAA-5ED51B1D6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8704" y="2185720"/>
            <a:ext cx="2328230" cy="130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9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7" presetClass="emph" presetSubtype="0" fill="remove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37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37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37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37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mph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8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33" grpId="0" animBg="1"/>
      <p:bldP spid="32" grpId="0" animBg="1"/>
      <p:bldP spid="34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60" grpId="0" animBg="1"/>
      <p:bldP spid="62" grpId="0" animBg="1"/>
      <p:bldP spid="63" grpId="0" animBg="1"/>
      <p:bldP spid="6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223</Words>
  <Application>Microsoft Office PowerPoint</Application>
  <PresentationFormat>Widescreen</PresentationFormat>
  <Paragraphs>110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Agency FB</vt:lpstr>
      <vt:lpstr>Arial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Technologies Stack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Pranjali Pai</dc:creator>
  <cp:lastModifiedBy>Pranjali Pai</cp:lastModifiedBy>
  <cp:revision>40</cp:revision>
  <dcterms:created xsi:type="dcterms:W3CDTF">2021-06-18T07:41:28Z</dcterms:created>
  <dcterms:modified xsi:type="dcterms:W3CDTF">2021-06-18T17:03:23Z</dcterms:modified>
</cp:coreProperties>
</file>